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58" r:id="rId4"/>
    <p:sldId id="259" r:id="rId5"/>
    <p:sldId id="279" r:id="rId6"/>
    <p:sldId id="260" r:id="rId7"/>
    <p:sldId id="280" r:id="rId8"/>
    <p:sldId id="261" r:id="rId9"/>
    <p:sldId id="262" r:id="rId10"/>
    <p:sldId id="281" r:id="rId11"/>
    <p:sldId id="282" r:id="rId12"/>
    <p:sldId id="263" r:id="rId13"/>
    <p:sldId id="264" r:id="rId14"/>
    <p:sldId id="265" r:id="rId15"/>
    <p:sldId id="266" r:id="rId16"/>
    <p:sldId id="268" r:id="rId17"/>
    <p:sldId id="276" r:id="rId18"/>
  </p:sldIdLst>
  <p:sldSz cx="9144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E5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1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AFFDDEB-F027-47BD-9546-129F7E451D3D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5760" cy="456839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1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/>
            </a:pPr>
            <a:endParaRPr lang="el-GR" sz="1400" b="0" i="0" u="none" strike="noStrike" cap="none" baseline="0">
              <a:ln>
                <a:noFill/>
              </a:ln>
              <a:solidFill>
                <a:srgbClr val="FFFFFF"/>
              </a:solidFill>
              <a:latin typeface="Arial" pitchFamily="2"/>
              <a:ea typeface="Arial" pitchFamily="2"/>
              <a:cs typeface="Arial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13ED50-4644-4F63-BB39-EEFA83DA3195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3881880" y="0"/>
            <a:ext cx="2975760" cy="456839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1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/>
            </a:pPr>
            <a:endParaRPr lang="el-GR" sz="1400" b="0" i="0" u="none" strike="noStrike" cap="none" baseline="0">
              <a:ln>
                <a:noFill/>
              </a:ln>
              <a:solidFill>
                <a:srgbClr val="FFFFFF"/>
              </a:solidFill>
              <a:latin typeface="Arial" pitchFamily="2"/>
              <a:ea typeface="Arial" pitchFamily="2"/>
              <a:cs typeface="Arial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E3DC98-1101-4157-A98A-255720458959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8686800"/>
            <a:ext cx="2975760" cy="456839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1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/>
            </a:pPr>
            <a:endParaRPr lang="el-GR" sz="1400" b="0" i="0" u="none" strike="noStrike" cap="none" baseline="0">
              <a:ln>
                <a:noFill/>
              </a:ln>
              <a:solidFill>
                <a:srgbClr val="FFFFFF"/>
              </a:solidFill>
              <a:latin typeface="Arial" pitchFamily="2"/>
              <a:ea typeface="Arial" pitchFamily="2"/>
              <a:cs typeface="Arial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2937D8-75D2-47D4-80E8-02A9BFCB24BF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3881880" y="8686800"/>
            <a:ext cx="2975760" cy="456839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1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/>
            </a:pPr>
            <a:fld id="{9BD41EDB-D338-4A2F-966B-157BB5470003}" type="slidenum">
              <a:t>‹#›</a:t>
            </a:fld>
            <a:endParaRPr lang="el-GR" sz="1400" b="0" i="0" u="none" strike="noStrike" cap="none" baseline="0">
              <a:ln>
                <a:noFill/>
              </a:ln>
              <a:solidFill>
                <a:srgbClr val="FFFFFF"/>
              </a:solidFill>
              <a:latin typeface="Arial" pitchFamily="2"/>
              <a:ea typeface="Arial" pitchFamily="2"/>
              <a:cs typeface="Ari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865251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52DAC9-4DB7-425E-8FE7-549CCE27EC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0" y="694800"/>
            <a:ext cx="360" cy="36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7230DD-B64F-42B9-BDF3-F19F9EB24BAC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799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compatLnSpc="1"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1444089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indent="0" algn="l" rtl="0" hangingPunct="1">
      <a:lnSpc>
        <a:spcPct val="100000"/>
      </a:lnSpc>
      <a:spcBef>
        <a:spcPts val="448"/>
      </a:spcBef>
      <a:spcAft>
        <a:spcPts val="0"/>
      </a:spcAft>
      <a:tabLst>
        <a:tab pos="0" algn="l"/>
        <a:tab pos="914400" algn="l"/>
        <a:tab pos="1828800" algn="l"/>
        <a:tab pos="2743199" algn="l"/>
        <a:tab pos="3657600" algn="l"/>
        <a:tab pos="4572000" algn="l"/>
        <a:tab pos="5486399" algn="l"/>
        <a:tab pos="6400799" algn="l"/>
        <a:tab pos="7315200" algn="l"/>
        <a:tab pos="8229600" algn="l"/>
        <a:tab pos="9144000" algn="l"/>
        <a:tab pos="10058400" algn="l"/>
      </a:tabLst>
      <a:defRPr lang="el-GR" sz="1200" b="0" i="0" u="none" strike="noStrike" cap="none" baseline="0">
        <a:ln>
          <a:noFill/>
        </a:ln>
        <a:solidFill>
          <a:srgbClr val="000000"/>
        </a:solidFill>
        <a:highlight>
          <a:scrgbClr r="0" g="0" b="0">
            <a:alpha val="0"/>
          </a:scrgbClr>
        </a:highlight>
        <a:latin typeface="Arial" pitchFamily="2"/>
        <a:cs typeface="Arial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9C7C0A-5E25-4AD3-8351-54D7292744D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75A47E-B357-45AD-B718-75A69064E97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l-G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EFD63F-87E2-45D4-9501-60806607CF0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E4A8D6-0872-4C6D-90C8-05B6044FA4F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4AAE48-3A5D-4259-8599-7B48959FBF3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7DDB88-5473-47B1-AF24-D0D8EF51FB5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068B79-5A05-4687-8262-80FCBFD2C14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C275A9-2027-4048-83F6-CB32E79F621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30C513-897F-42B3-8DA1-C14B2076016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0D001D-338C-4E17-8BFA-622F51C76AF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80485E-D05E-4999-89ED-6BDE14E4297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61E58F-EE0C-43C5-83E1-FE6FBF546C5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B21421-6534-4BC9-B175-4D1A8D42C32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523D7B-C0B9-46F5-91DF-3A32C52FE3B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l-G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6A1F50-8184-44D9-8BA9-39D985F1A1D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CD8CAC-7312-425F-8A69-050351FC2E7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l-G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3343FC-9215-4DF1-A54E-F88FBD0FAE5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FB33B5-8E84-43A8-94D4-380D905C57B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l-G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3343FC-9215-4DF1-A54E-F88FBD0FAE5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FB33B5-8E84-43A8-94D4-380D905C57B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1389238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23D27CE-0C52-49C8-A8D9-30F702C0B76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6976C7-4241-4E41-AE97-CAF14E07EFF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l-G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606FDC-7CF7-4BB5-9942-317D0ADF508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ED636B-9160-484E-8250-D43E6F38DCD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l-GR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3900D2-289B-49AC-B38D-F030AAB5880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7A3C96-5F24-4CC4-9299-0941C925080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l-GR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A4989F-8B07-42B9-86B8-ED81DEDC75E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E202FD-B6AC-4146-9D52-719B1757F35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l-G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835CD-B405-429B-A5AC-956928FDD8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5E8D6E-1692-44E9-AC67-CA291B2F6F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B6599-F945-428F-A07E-32055C14D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1DFC0-6538-419F-80B7-1B0947FB1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90B5B3-E0C5-4824-B696-68F977B7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3F46789-7097-4E54-97C9-2935AD42E2E4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890966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F5CE5-B6A6-49B5-9D0F-679E60566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E6976B-1A65-4A87-91FB-3CD08C85F2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0AD3D-CD00-4904-9E6B-AF5F11F47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2C1B57-BA21-42C9-954B-360FEFFC6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9E7009-7CF5-4EB4-9C6F-859E3DB99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3122A17-CF53-485D-9A5F-EA2F0B8E6C4A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26858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5FD410-9AE1-4EF2-B0C2-6A5F5B6C96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4716C7-40F2-4FAD-B4E2-C5B645611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1E691-55C4-4A0D-910B-8D3944BC5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6A6189-7EFB-4557-9ABC-3B16C9104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1D0F2-E68B-4EC1-A473-4897777FB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B918293-3856-4400-9817-878B68948FB6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225893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8B3F6-C20C-4FDA-8E57-5071E689D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FCDD2-30F5-4CBA-84E7-2100E9206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37E13-CA2E-4444-8632-DF0008FDF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E06353-CD41-4CEB-BBAA-B796F42A4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2D022-C67C-4C22-8FBF-C2AF77E20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F78997B-1348-4AFA-8292-69D493359387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944578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1BDF6-2C17-448B-B4B0-B0D2D6431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309727-C41F-46C5-B678-1F7F7184BD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C9D02-D4FF-4865-AB59-DB34B1302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9FA713-CE7F-4E60-9FBE-4931116AC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9A358-187D-459A-8E0A-C2035CADB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1D83B52-FD14-45B3-8B7E-94B53A47C828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16704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F4648-8B3A-4632-B309-CCE75492C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7492C0-084F-4051-B2FE-0A21CCB9CD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11B6B6-94DE-48EB-9ADC-2CA74276D4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EABB84-755B-4CD4-BADA-0D3C7383C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6A2CB-AFEF-4064-BDDB-C74D20CF9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F22A15-D8BA-4047-AA6F-677DF1345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15F4F53-EDD5-470B-B835-76540A23BF6A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592772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9D0D4-064A-4076-AD21-D117B0340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87A9AA-89EC-4E90-A77E-B250A079B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F8A6CA-0761-4C6A-A1FD-E47BC22913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BD8B3D-09CA-40A7-9C3E-11FF3627F1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133A4A-1715-4E68-ABD0-6FF24BECF2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133FC1-1332-4BB7-AE9A-F5CD2B7C1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4D5B3B-227C-4506-9D4E-1051B460E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E82633-D205-4EA5-A39B-1532F6593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CAEA077-0ADE-4A1C-8CE5-4CB18F676E33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700236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CFA10-F4A6-451D-963A-C45625559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93B8D8-E0C0-44E5-96B2-C7308ADFF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0D75E0-F3D4-4DBC-BFE2-71A4880D3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D37329-AC8F-424C-BCC4-BD351F58A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3300923-558C-4BEC-99E0-31DD204308D3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500148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6C8C53-EE3D-4ACA-9098-6841793D1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BC2498-A994-4E51-BB87-DA287755A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25BC3D-B7BB-485C-93E0-B3C529785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9D4F15B-AE11-4E45-BE58-18A87DB27991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6429004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F9D75-E578-4E16-87C5-952AAAAC7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3E4C5-D929-44C5-85E8-C0A579574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E1F2A4-81CB-439F-BACC-FC81A5C4A4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5194C-E475-46B5-A3F3-DDE16E55F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757B05-D996-43CE-91E9-F6FB15243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12EE7A-352E-4526-9348-33EB04C6B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E4DDEF9-1B44-41E5-B5FC-1419DAAB79D0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366508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243D8-5073-4596-BDCD-4BED8217C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D654C5-F5CD-4FCC-ADCC-F10B5AD872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0DB2B3-777F-402F-80F4-CBAAB4B66B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D9900C-4E55-49FD-88C8-3D7DF937B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838B4E-0FCB-45D5-AA3A-1C72FD13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2A4682-CE66-4EE5-8C15-48F6FE142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C27275D-8151-456B-AC24-4FD473C49EFA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639150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C4DCAF-4406-44AE-AD97-6AA1F11EED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7432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lIns="90000" tIns="46800" rIns="90000" bIns="46800" anchor="ctr" anchorCtr="0" compatLnSpc="1"/>
          <a:lstStyle/>
          <a:p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E328E6-8C04-498C-B956-73E1567C5C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20"/>
          </a:xfrm>
          <a:prstGeom prst="rect">
            <a:avLst/>
          </a:prstGeom>
          <a:noFill/>
          <a:ln>
            <a:noFill/>
          </a:ln>
        </p:spPr>
        <p:txBody>
          <a:bodyPr vert="horz" lIns="90000" tIns="46800" rIns="90000" bIns="4680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D1E76-3193-4039-B3FA-7696204B66E8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456839" y="6244920"/>
            <a:ext cx="2133720" cy="47628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t" anchorCtr="0" compatLnSpc="1">
            <a:noAutofit/>
          </a:bodyPr>
          <a:lstStyle>
            <a:lvl1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el-GR" sz="1800" b="0" i="0" u="none" strike="noStrike" baseline="0">
                <a:solidFill>
                  <a:srgbClr val="000000"/>
                </a:solidFill>
                <a:latin typeface="Arial" pitchFamily="2"/>
                <a:ea typeface="Arial" pitchFamily="2"/>
                <a:cs typeface="Arial" pitchFamily="2"/>
              </a:defRPr>
            </a:lvl1pPr>
          </a:lstStyle>
          <a:p>
            <a:pPr lvl="0"/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2EB32-B792-42F8-98C4-C476D958D0B7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124079" y="6244920"/>
            <a:ext cx="2895839" cy="47628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t" anchorCtr="0" compatLnSpc="1">
            <a:noAutofit/>
          </a:bodyPr>
          <a:lstStyle>
            <a:lvl1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el-GR" sz="1800" b="0" i="0" u="none" strike="noStrike" baseline="0">
                <a:solidFill>
                  <a:srgbClr val="000000"/>
                </a:solidFill>
                <a:latin typeface="Arial" pitchFamily="2"/>
                <a:ea typeface="Arial" pitchFamily="2"/>
                <a:cs typeface="Arial" pitchFamily="2"/>
              </a:defRPr>
            </a:lvl1pPr>
          </a:lstStyle>
          <a:p>
            <a:pPr lvl="0"/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38EC7-7A3B-45C6-A56A-E8D4D698BA1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6552719" y="6244920"/>
            <a:ext cx="2133720" cy="47628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t" anchorCtr="0" compatLnSpc="1">
            <a:noAutofit/>
          </a:bodyPr>
          <a:lstStyle>
            <a:lvl1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el-GR" sz="1800" b="0" i="0" u="none" strike="noStrike" baseline="0">
                <a:solidFill>
                  <a:srgbClr val="000000"/>
                </a:solidFill>
                <a:latin typeface="Arial" pitchFamily="2"/>
                <a:ea typeface="Arial" pitchFamily="2"/>
                <a:cs typeface="Arial" pitchFamily="2"/>
              </a:defRPr>
            </a:lvl1pPr>
          </a:lstStyle>
          <a:p>
            <a:pPr lvl="0"/>
            <a:fld id="{82F7A6C7-C5E5-450E-B903-01414A4A8317}" type="slidenum">
              <a:t>‹#›</a:t>
            </a:fld>
            <a:endParaRPr lang="el-G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indent="0" algn="ctr" rtl="0" hangingPunct="1">
        <a:lnSpc>
          <a:spcPct val="100000"/>
        </a:lnSpc>
        <a:spcBef>
          <a:spcPts val="0"/>
        </a:spcBef>
        <a:spcAft>
          <a:spcPts val="0"/>
        </a:spcAft>
        <a:tabLst>
          <a:tab pos="0" algn="l"/>
          <a:tab pos="914400" algn="l"/>
          <a:tab pos="1828800" algn="l"/>
          <a:tab pos="2743199" algn="l"/>
          <a:tab pos="3657600" algn="l"/>
          <a:tab pos="4572000" algn="l"/>
          <a:tab pos="5486399" algn="l"/>
          <a:tab pos="6400799" algn="l"/>
          <a:tab pos="7315200" algn="l"/>
          <a:tab pos="8229600" algn="l"/>
          <a:tab pos="9144000" algn="l"/>
          <a:tab pos="10058400" algn="l"/>
        </a:tabLst>
        <a:defRPr lang="el-GR" sz="4400" b="0" i="0" u="none" strike="noStrike" cap="none" baseline="0">
          <a:ln>
            <a:noFill/>
          </a:ln>
          <a:solidFill>
            <a:srgbClr val="CCFFFF"/>
          </a:solidFill>
          <a:highlight>
            <a:scrgbClr r="0" g="0" b="0">
              <a:alpha val="0"/>
            </a:scrgbClr>
          </a:highlight>
          <a:latin typeface="Arial" pitchFamily="2"/>
          <a:cs typeface="Arial" pitchFamily="2"/>
        </a:defRPr>
      </a:lvl1pPr>
    </p:titleStyle>
    <p:bodyStyle>
      <a:lvl1pPr marL="0" marR="0" indent="0" algn="l" rtl="0" hangingPunct="1">
        <a:lnSpc>
          <a:spcPct val="100000"/>
        </a:lnSpc>
        <a:spcBef>
          <a:spcPts val="799"/>
        </a:spcBef>
        <a:spcAft>
          <a:spcPts val="0"/>
        </a:spcAft>
        <a:tabLst>
          <a:tab pos="571320" algn="l"/>
          <a:tab pos="1485719" algn="l"/>
          <a:tab pos="2400119" algn="l"/>
          <a:tab pos="3314519" algn="l"/>
          <a:tab pos="4228919" algn="l"/>
          <a:tab pos="5143320" algn="l"/>
          <a:tab pos="6057720" algn="l"/>
          <a:tab pos="6972120" algn="l"/>
          <a:tab pos="7886520" algn="l"/>
          <a:tab pos="8800920" algn="l"/>
          <a:tab pos="9715320" algn="l"/>
        </a:tabLst>
        <a:defRPr lang="el-GR" sz="3200" b="0" i="0" u="none" strike="noStrike" cap="none" baseline="0">
          <a:ln>
            <a:noFill/>
          </a:ln>
          <a:solidFill>
            <a:srgbClr val="FFFFFF"/>
          </a:solidFill>
          <a:highlight>
            <a:scrgbClr r="0" g="0" b="0">
              <a:alpha val="0"/>
            </a:scrgbClr>
          </a:highlight>
          <a:latin typeface="Arial" pitchFamily="2"/>
          <a:cs typeface="Arial" pitchFamily="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>
            <a:extLst>
              <a:ext uri="{FF2B5EF4-FFF2-40B4-BE49-F238E27FC236}">
                <a16:creationId xmlns:a16="http://schemas.microsoft.com/office/drawing/2014/main" id="{FC4009CE-6FDE-429A-9D40-ABD3E4E95F7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16000" y="503999"/>
            <a:ext cx="8640000" cy="170604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00EDABD-07E3-4EB3-B3B7-6A3F000C1CA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32000" y="5082120"/>
            <a:ext cx="8348400" cy="1469880"/>
          </a:xfrm>
        </p:spPr>
        <p:txBody>
          <a:bodyPr wrap="square">
            <a:noAutofit/>
          </a:bodyPr>
          <a:lstStyle/>
          <a:p>
            <a:pPr lvl="0"/>
            <a:r>
              <a:rPr lang="el-GR" sz="3200">
                <a:solidFill>
                  <a:srgbClr val="FFFF00"/>
                </a:solidFill>
                <a:effectLst>
                  <a:outerShdw dist="17961" dir="2700000">
                    <a:scrgbClr r="0" g="0" b="0"/>
                  </a:outerShdw>
                </a:effectLst>
                <a:latin typeface="Liberation Serif" pitchFamily="18"/>
              </a:rPr>
              <a:t>http://www.schoolspace.gr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CD81BCA-7FD3-463E-9DD8-8D777B26216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88000" y="4650120"/>
            <a:ext cx="8348400" cy="1469880"/>
          </a:xfrm>
        </p:spPr>
        <p:txBody>
          <a:bodyPr wrap="square">
            <a:noAutofit/>
          </a:bodyPr>
          <a:lstStyle/>
          <a:p>
            <a:pPr lvl="0"/>
            <a:r>
              <a:rPr lang="el-GR" sz="3200">
                <a:solidFill>
                  <a:srgbClr val="FFFF00"/>
                </a:solidFill>
                <a:effectLst>
                  <a:outerShdw dist="17961" dir="2700000">
                    <a:scrgbClr r="0" g="0" b="0"/>
                  </a:outerShdw>
                </a:effectLst>
                <a:latin typeface="Liberation Serif" pitchFamily="18"/>
              </a:rPr>
              <a:t>facebook.com/schoolspace.chania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15735F2-12BB-4F09-A416-1E8073C0D9D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61720" y="2668680"/>
            <a:ext cx="8568000" cy="1611360"/>
          </a:xfrm>
        </p:spPr>
        <p:txBody>
          <a:bodyPr wrap="square">
            <a:noAutofit/>
          </a:bodyPr>
          <a:lstStyle/>
          <a:p>
            <a:pPr lvl="0"/>
            <a:r>
              <a:rPr lang="el-GR">
                <a:effectLst>
                  <a:outerShdw dist="17961" dir="2700000">
                    <a:scrgbClr r="0" g="0" b="0"/>
                  </a:outerShdw>
                </a:effectLst>
                <a:latin typeface="Liberation Serif" pitchFamily="18"/>
              </a:rPr>
              <a:t>Ημιαγωγοί:</a:t>
            </a:r>
            <a:br>
              <a:rPr lang="el-GR">
                <a:effectLst>
                  <a:outerShdw dist="17961" dir="2700000">
                    <a:scrgbClr r="0" g="0" b="0"/>
                  </a:outerShdw>
                </a:effectLst>
                <a:latin typeface="Liberation Serif" pitchFamily="18"/>
              </a:rPr>
            </a:br>
            <a:r>
              <a:rPr lang="el-GR">
                <a:effectLst>
                  <a:outerShdw dist="17961" dir="2700000">
                    <a:scrgbClr r="0" g="0" b="0"/>
                  </a:outerShdw>
                </a:effectLst>
                <a:latin typeface="Liberation Serif" pitchFamily="18"/>
              </a:rPr>
              <a:t>Δίοδοι - Transistor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C7EFFC-6433-4192-AC81-F209EF02A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870" y="1058961"/>
            <a:ext cx="4714211" cy="4680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4CA7F04-6C9E-44A1-AA07-0DC86127FAA5}"/>
              </a:ext>
            </a:extLst>
          </p:cNvPr>
          <p:cNvSpPr/>
          <p:nvPr/>
        </p:nvSpPr>
        <p:spPr>
          <a:xfrm>
            <a:off x="1256190" y="120735"/>
            <a:ext cx="6631620" cy="72264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3200" dirty="0">
                <a:solidFill>
                  <a:srgbClr val="0070C0"/>
                </a:solidFill>
              </a:rPr>
              <a:t>Πρόσμειξη με Αρσενικό (</a:t>
            </a:r>
            <a:r>
              <a:rPr lang="en-US" sz="3200" dirty="0">
                <a:solidFill>
                  <a:srgbClr val="0070C0"/>
                </a:solidFill>
              </a:rPr>
              <a:t>As)</a:t>
            </a:r>
          </a:p>
        </p:txBody>
      </p:sp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23AF69F9-CCB4-441E-9BFE-E598B73DF1BE}"/>
              </a:ext>
            </a:extLst>
          </p:cNvPr>
          <p:cNvSpPr/>
          <p:nvPr/>
        </p:nvSpPr>
        <p:spPr>
          <a:xfrm>
            <a:off x="2601157" y="5885895"/>
            <a:ext cx="2112886" cy="851370"/>
          </a:xfrm>
          <a:prstGeom prst="wedgeRoundRectCallout">
            <a:avLst>
              <a:gd name="adj1" fmla="val 35586"/>
              <a:gd name="adj2" fmla="val -308314"/>
              <a:gd name="adj3" fmla="val 16667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/>
              <a:t>Περισσεύουν… οπές!</a:t>
            </a:r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E900F03-A139-4033-BDA0-19D8897E05A9}"/>
              </a:ext>
            </a:extLst>
          </p:cNvPr>
          <p:cNvSpPr/>
          <p:nvPr/>
        </p:nvSpPr>
        <p:spPr>
          <a:xfrm>
            <a:off x="6400800" y="2976239"/>
            <a:ext cx="2405849" cy="90552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/>
              <a:t>Ημιαγωγός Τύπου </a:t>
            </a:r>
            <a:r>
              <a:rPr lang="en-US" sz="2400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487084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2865869-B6CD-4D9F-986C-86DDC69D5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683" y="1249531"/>
            <a:ext cx="4716000" cy="4874078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818D300-A509-440F-9570-8542625AF82A}"/>
              </a:ext>
            </a:extLst>
          </p:cNvPr>
          <p:cNvSpPr/>
          <p:nvPr/>
        </p:nvSpPr>
        <p:spPr>
          <a:xfrm>
            <a:off x="1256190" y="200637"/>
            <a:ext cx="6631620" cy="72264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3200" dirty="0">
                <a:solidFill>
                  <a:srgbClr val="0070C0"/>
                </a:solidFill>
              </a:rPr>
              <a:t>Πρόσμειξη με Γάλλιο (</a:t>
            </a:r>
            <a:r>
              <a:rPr lang="en-US" sz="3200" dirty="0">
                <a:solidFill>
                  <a:srgbClr val="0070C0"/>
                </a:solidFill>
              </a:rPr>
              <a:t>Ga)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C5A8056-2BCD-4B88-8CB3-DD31E2A6862E}"/>
              </a:ext>
            </a:extLst>
          </p:cNvPr>
          <p:cNvSpPr/>
          <p:nvPr/>
        </p:nvSpPr>
        <p:spPr>
          <a:xfrm>
            <a:off x="6267635" y="2976239"/>
            <a:ext cx="2405849" cy="90552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/>
              <a:t>Ημιαγωγός Τύπου </a:t>
            </a:r>
            <a:r>
              <a:rPr lang="en-US" sz="2400" dirty="0"/>
              <a:t>N</a:t>
            </a: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92EB000B-C92B-4F48-BF46-E545D1A44BD9}"/>
              </a:ext>
            </a:extLst>
          </p:cNvPr>
          <p:cNvSpPr/>
          <p:nvPr/>
        </p:nvSpPr>
        <p:spPr>
          <a:xfrm>
            <a:off x="5883431" y="4279037"/>
            <a:ext cx="2112886" cy="851370"/>
          </a:xfrm>
          <a:prstGeom prst="wedgeRoundRectCallout">
            <a:avLst>
              <a:gd name="adj1" fmla="val -137103"/>
              <a:gd name="adj2" fmla="val -179013"/>
              <a:gd name="adj3" fmla="val 16667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/>
              <a:t>Περισσεύουν… ηλεκτρόνια!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823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>
            <a:extLst>
              <a:ext uri="{FF2B5EF4-FFF2-40B4-BE49-F238E27FC236}">
                <a16:creationId xmlns:a16="http://schemas.microsoft.com/office/drawing/2014/main" id="{13B5888D-BF85-48B1-BA9A-4A51C49D1722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224000" y="1224000"/>
            <a:ext cx="6447960" cy="437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2DA510FF-45EC-435F-8105-F7C3CBA5FBFC}"/>
              </a:ext>
            </a:extLst>
          </p:cNvPr>
          <p:cNvSpPr/>
          <p:nvPr/>
        </p:nvSpPr>
        <p:spPr>
          <a:xfrm>
            <a:off x="1224000" y="1224000"/>
            <a:ext cx="6840000" cy="4104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90000" tIns="45000" rIns="90000" bIns="45000" anchor="ctr" anchorCtr="0" compatLnSpc="1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l-GR" sz="1800" b="0" i="0" u="none" strike="noStrike" cap="none" baseline="0">
              <a:ln>
                <a:noFill/>
              </a:ln>
              <a:solidFill>
                <a:srgbClr val="FFFFFF"/>
              </a:solidFill>
              <a:latin typeface="Arial" pitchFamily="2"/>
              <a:ea typeface="Arial" pitchFamily="2"/>
              <a:cs typeface="Arial" pitchFamily="2"/>
            </a:endParaRPr>
          </a:p>
        </p:txBody>
      </p:sp>
      <p:pic>
        <p:nvPicPr>
          <p:cNvPr id="3" name="">
            <a:extLst>
              <a:ext uri="{FF2B5EF4-FFF2-40B4-BE49-F238E27FC236}">
                <a16:creationId xmlns:a16="http://schemas.microsoft.com/office/drawing/2014/main" id="{3570926A-1655-4BE7-B506-8A05CA5F2BBB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944000" y="1800000"/>
            <a:ext cx="5630400" cy="2951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45C1DCDF-F76C-4F0D-B795-C751F8DDD6C0}"/>
              </a:ext>
            </a:extLst>
          </p:cNvPr>
          <p:cNvSpPr/>
          <p:nvPr/>
        </p:nvSpPr>
        <p:spPr>
          <a:xfrm>
            <a:off x="1224000" y="1224000"/>
            <a:ext cx="6840000" cy="4104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90000" tIns="45000" rIns="90000" bIns="45000" anchor="ctr" anchorCtr="0" compatLnSpc="1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l-GR" sz="1800" b="0" i="0" u="none" strike="noStrike" cap="none" baseline="0">
              <a:ln>
                <a:noFill/>
              </a:ln>
              <a:solidFill>
                <a:srgbClr val="FFFFFF"/>
              </a:solidFill>
              <a:latin typeface="Arial" pitchFamily="2"/>
              <a:ea typeface="Arial" pitchFamily="2"/>
              <a:cs typeface="Arial" pitchFamily="2"/>
            </a:endParaRPr>
          </a:p>
        </p:txBody>
      </p:sp>
      <p:pic>
        <p:nvPicPr>
          <p:cNvPr id="3" name="">
            <a:extLst>
              <a:ext uri="{FF2B5EF4-FFF2-40B4-BE49-F238E27FC236}">
                <a16:creationId xmlns:a16="http://schemas.microsoft.com/office/drawing/2014/main" id="{C14142EB-A603-4FCD-BEF5-216144F175B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693440" y="1637280"/>
            <a:ext cx="6090840" cy="3186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60DEFCA5-CA51-4DEB-8293-B769641EFD88}"/>
              </a:ext>
            </a:extLst>
          </p:cNvPr>
          <p:cNvSpPr/>
          <p:nvPr/>
        </p:nvSpPr>
        <p:spPr>
          <a:xfrm>
            <a:off x="666732" y="473456"/>
            <a:ext cx="7920000" cy="5903999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90000" tIns="45000" rIns="90000" bIns="45000" anchor="ctr" anchorCtr="0" compatLnSpc="1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l-GR" sz="1800" b="0" i="0" u="none" strike="noStrike" cap="none" baseline="0">
              <a:ln>
                <a:noFill/>
              </a:ln>
              <a:solidFill>
                <a:srgbClr val="FFFFFF"/>
              </a:solidFill>
              <a:latin typeface="Arial" pitchFamily="2"/>
              <a:ea typeface="Arial" pitchFamily="2"/>
              <a:cs typeface="Arial" pitchFamily="2"/>
            </a:endParaRPr>
          </a:p>
        </p:txBody>
      </p:sp>
      <p:pic>
        <p:nvPicPr>
          <p:cNvPr id="3" name="">
            <a:extLst>
              <a:ext uri="{FF2B5EF4-FFF2-40B4-BE49-F238E27FC236}">
                <a16:creationId xmlns:a16="http://schemas.microsoft.com/office/drawing/2014/main" id="{173411E2-8D75-450D-840F-B308DE90C52C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088000" y="651985"/>
            <a:ext cx="4752720" cy="2361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">
            <a:extLst>
              <a:ext uri="{FF2B5EF4-FFF2-40B4-BE49-F238E27FC236}">
                <a16:creationId xmlns:a16="http://schemas.microsoft.com/office/drawing/2014/main" id="{1DF4FC0D-9AA9-43F2-8B75-56325DD8DA92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2159280" y="3819985"/>
            <a:ext cx="4752720" cy="2361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>
            <a:extLst>
              <a:ext uri="{FF2B5EF4-FFF2-40B4-BE49-F238E27FC236}">
                <a16:creationId xmlns:a16="http://schemas.microsoft.com/office/drawing/2014/main" id="{6E5BAB9F-2A33-4305-B0AA-1F63439EAD0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338840" y="648000"/>
            <a:ext cx="6869160" cy="554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>
            <a:extLst>
              <a:ext uri="{FF2B5EF4-FFF2-40B4-BE49-F238E27FC236}">
                <a16:creationId xmlns:a16="http://schemas.microsoft.com/office/drawing/2014/main" id="{9FAD21C1-5089-4357-81D8-B42158B97F0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14920" y="576000"/>
            <a:ext cx="8713080" cy="5230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>
            <a:extLst>
              <a:ext uri="{FF2B5EF4-FFF2-40B4-BE49-F238E27FC236}">
                <a16:creationId xmlns:a16="http://schemas.microsoft.com/office/drawing/2014/main" id="{7CE6506A-5B2E-4781-8354-3C756F8BEEC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542600" y="1001160"/>
            <a:ext cx="6095519" cy="4876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7E1AA4D-0C76-40E8-B00D-BB803B55C091}"/>
              </a:ext>
            </a:extLst>
          </p:cNvPr>
          <p:cNvSpPr/>
          <p:nvPr/>
        </p:nvSpPr>
        <p:spPr>
          <a:xfrm>
            <a:off x="4070032" y="359021"/>
            <a:ext cx="4656718" cy="55049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">
            <a:extLst>
              <a:ext uri="{FF2B5EF4-FFF2-40B4-BE49-F238E27FC236}">
                <a16:creationId xmlns:a16="http://schemas.microsoft.com/office/drawing/2014/main" id="{D08D1497-631F-4DA4-89B4-56427D938D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r="36101"/>
          <a:stretch/>
        </p:blipFill>
        <p:spPr>
          <a:xfrm>
            <a:off x="549217" y="359021"/>
            <a:ext cx="3135016" cy="368919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">
            <a:extLst>
              <a:ext uri="{FF2B5EF4-FFF2-40B4-BE49-F238E27FC236}">
                <a16:creationId xmlns:a16="http://schemas.microsoft.com/office/drawing/2014/main" id="{51BD9FDA-9BEB-459E-B352-13E90987D002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549217" y="4471898"/>
            <a:ext cx="3135016" cy="139203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9825B3-9181-4132-9883-4E1EE57C0E9F}"/>
              </a:ext>
            </a:extLst>
          </p:cNvPr>
          <p:cNvSpPr/>
          <p:nvPr/>
        </p:nvSpPr>
        <p:spPr>
          <a:xfrm>
            <a:off x="2814221" y="2041864"/>
            <a:ext cx="870012" cy="13871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4C6FEC-FFB9-4399-8D9A-9092C710B50A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6077146" y="1081081"/>
            <a:ext cx="2800075" cy="469583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7CA838-DFED-4208-A2D5-8F2991C09FE7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4070032" y="429896"/>
            <a:ext cx="3104150" cy="360071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F8B539-6B0B-4C9D-BD9B-E33C7F0FA9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154" y="583814"/>
            <a:ext cx="7791667" cy="550626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66477C2-402A-4B1C-8B1F-47C953EB168A}"/>
              </a:ext>
            </a:extLst>
          </p:cNvPr>
          <p:cNvSpPr/>
          <p:nvPr/>
        </p:nvSpPr>
        <p:spPr>
          <a:xfrm>
            <a:off x="3240350" y="1979720"/>
            <a:ext cx="1544714" cy="603682"/>
          </a:xfrm>
          <a:prstGeom prst="rect">
            <a:avLst/>
          </a:prstGeom>
          <a:solidFill>
            <a:srgbClr val="DAE5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0F081A9-BC2D-4713-ACED-7DA85CA336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790" y="361077"/>
            <a:ext cx="7506748" cy="588727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66477C2-402A-4B1C-8B1F-47C953EB168A}"/>
              </a:ext>
            </a:extLst>
          </p:cNvPr>
          <p:cNvSpPr/>
          <p:nvPr/>
        </p:nvSpPr>
        <p:spPr>
          <a:xfrm>
            <a:off x="3045040" y="1979720"/>
            <a:ext cx="1544714" cy="603682"/>
          </a:xfrm>
          <a:prstGeom prst="rect">
            <a:avLst/>
          </a:prstGeom>
          <a:solidFill>
            <a:srgbClr val="DAE5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742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4FD0BDA-42BE-45B8-97F9-37507A936F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114" y="910847"/>
            <a:ext cx="5478481" cy="5036305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8C2DBCE-A9BA-40C9-8F20-37C112364849}"/>
              </a:ext>
            </a:extLst>
          </p:cNvPr>
          <p:cNvSpPr/>
          <p:nvPr/>
        </p:nvSpPr>
        <p:spPr>
          <a:xfrm>
            <a:off x="5770486" y="910847"/>
            <a:ext cx="3284738" cy="143774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dirty="0">
                <a:solidFill>
                  <a:srgbClr val="0070C0"/>
                </a:solidFill>
              </a:rPr>
              <a:t>Άτομο Πυριτίου</a:t>
            </a:r>
          </a:p>
          <a:p>
            <a:pPr algn="ctr"/>
            <a:r>
              <a:rPr lang="el-GR" sz="2000" dirty="0">
                <a:solidFill>
                  <a:srgbClr val="0070C0"/>
                </a:solidFill>
              </a:rPr>
              <a:t>14 Ηλεκτρόνια</a:t>
            </a:r>
          </a:p>
          <a:p>
            <a:pPr algn="ctr"/>
            <a:r>
              <a:rPr lang="el-GR" sz="2000" dirty="0">
                <a:solidFill>
                  <a:srgbClr val="0070C0"/>
                </a:solidFill>
              </a:rPr>
              <a:t>4 στην εξωτερική στιβάδα</a:t>
            </a:r>
            <a:endParaRPr lang="en-US" sz="2000" dirty="0">
              <a:solidFill>
                <a:srgbClr val="0070C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16DFC63-7D07-4187-99BE-1ED6D7729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841" y="1115997"/>
            <a:ext cx="8540318" cy="4626006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8CCF65E-86B2-42B6-8A12-755D712C957A}"/>
              </a:ext>
            </a:extLst>
          </p:cNvPr>
          <p:cNvSpPr/>
          <p:nvPr/>
        </p:nvSpPr>
        <p:spPr>
          <a:xfrm>
            <a:off x="1256190" y="236144"/>
            <a:ext cx="6631620" cy="72264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3200" dirty="0">
                <a:solidFill>
                  <a:srgbClr val="0070C0"/>
                </a:solidFill>
              </a:rPr>
              <a:t>Κρύσταλλος Πυριτίου</a:t>
            </a:r>
            <a:endParaRPr lang="en-US" sz="3200" dirty="0">
              <a:solidFill>
                <a:srgbClr val="0070C0"/>
              </a:solidFill>
            </a:endParaRPr>
          </a:p>
        </p:txBody>
      </p:sp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2EC665A5-746C-4357-BE46-0C4954BDCE00}"/>
              </a:ext>
            </a:extLst>
          </p:cNvPr>
          <p:cNvSpPr/>
          <p:nvPr/>
        </p:nvSpPr>
        <p:spPr>
          <a:xfrm>
            <a:off x="2760955" y="6063449"/>
            <a:ext cx="2325950" cy="621436"/>
          </a:xfrm>
          <a:prstGeom prst="wedgeRoundRectCallout">
            <a:avLst>
              <a:gd name="adj1" fmla="val 26496"/>
              <a:gd name="adj2" fmla="val -433215"/>
              <a:gd name="adj3" fmla="val 16667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/>
              <a:t>Ηλεκτρόνια Εξωτερικής Στιβάδας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755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C6F321-15B4-4E36-A697-4BEFD11FFE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989" y="577048"/>
            <a:ext cx="5611783" cy="5298037"/>
          </a:xfrm>
          <a:prstGeom prst="rect">
            <a:avLst/>
          </a:prstGeom>
        </p:spPr>
      </p:pic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2B71A4E5-54CA-46FF-8B88-F0D3A2B59205}"/>
              </a:ext>
            </a:extLst>
          </p:cNvPr>
          <p:cNvSpPr/>
          <p:nvPr/>
        </p:nvSpPr>
        <p:spPr>
          <a:xfrm>
            <a:off x="5672831" y="4110361"/>
            <a:ext cx="2414726" cy="949910"/>
          </a:xfrm>
          <a:prstGeom prst="wedgeRoundRectCallout">
            <a:avLst>
              <a:gd name="adj1" fmla="val -82201"/>
              <a:gd name="adj2" fmla="val -80945"/>
              <a:gd name="adj3" fmla="val 16667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/>
              <a:t>Ηλεκτρόνια που ξέφυγαν από τον κρύσταλλο!</a:t>
            </a:r>
            <a:endParaRPr lang="en-US" dirty="0"/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50EC539A-B33C-4374-87EA-BB9042CEF205}"/>
              </a:ext>
            </a:extLst>
          </p:cNvPr>
          <p:cNvSpPr/>
          <p:nvPr/>
        </p:nvSpPr>
        <p:spPr>
          <a:xfrm>
            <a:off x="5672831" y="2272684"/>
            <a:ext cx="2414726" cy="949910"/>
          </a:xfrm>
          <a:prstGeom prst="wedgeRoundRectCallout">
            <a:avLst>
              <a:gd name="adj1" fmla="val -95436"/>
              <a:gd name="adj2" fmla="val 51765"/>
              <a:gd name="adj3" fmla="val 16667"/>
            </a:avLst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/>
              <a:t>Οπές που έμειναν στη θέση των ηλεκτρονίων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5964FB-9D77-4C1A-9633-26672CE79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191" y="352752"/>
            <a:ext cx="7524790" cy="48960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65B1008A-AFC1-4B77-BA58-D60735FC3F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4">
            <a:off x="4202368" y="5513057"/>
            <a:ext cx="739264" cy="1483549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7" name="Straight Connector 10">
            <a:extLst>
              <a:ext uri="{FF2B5EF4-FFF2-40B4-BE49-F238E27FC236}">
                <a16:creationId xmlns:a16="http://schemas.microsoft.com/office/drawing/2014/main" id="{47CA742F-2B4D-49AE-848D-36F62E5418B6}"/>
              </a:ext>
            </a:extLst>
          </p:cNvPr>
          <p:cNvCxnSpPr>
            <a:cxnSpLocks/>
          </p:cNvCxnSpPr>
          <p:nvPr/>
        </p:nvCxnSpPr>
        <p:spPr>
          <a:xfrm>
            <a:off x="248554" y="2787588"/>
            <a:ext cx="0" cy="3551068"/>
          </a:xfrm>
          <a:prstGeom prst="straightConnector1">
            <a:avLst/>
          </a:prstGeom>
          <a:noFill/>
          <a:ln w="117472" cap="flat">
            <a:solidFill>
              <a:srgbClr val="FF0000"/>
            </a:solidFill>
            <a:prstDash val="solid"/>
            <a:miter/>
          </a:ln>
        </p:spPr>
      </p:cxn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EBD6E467-622E-4A39-A0B8-ABB8399E6E8D}"/>
              </a:ext>
            </a:extLst>
          </p:cNvPr>
          <p:cNvCxnSpPr>
            <a:cxnSpLocks/>
          </p:cNvCxnSpPr>
          <p:nvPr/>
        </p:nvCxnSpPr>
        <p:spPr>
          <a:xfrm>
            <a:off x="248554" y="6281465"/>
            <a:ext cx="3581672" cy="0"/>
          </a:xfrm>
          <a:prstGeom prst="straightConnector1">
            <a:avLst/>
          </a:prstGeom>
          <a:noFill/>
          <a:ln w="117472" cap="flat">
            <a:solidFill>
              <a:srgbClr val="FF0000"/>
            </a:solidFill>
            <a:prstDash val="solid"/>
            <a:miter/>
          </a:ln>
        </p:spPr>
      </p:cxnSp>
      <p:cxnSp>
        <p:nvCxnSpPr>
          <p:cNvPr id="10" name="Straight Connector 17">
            <a:extLst>
              <a:ext uri="{FF2B5EF4-FFF2-40B4-BE49-F238E27FC236}">
                <a16:creationId xmlns:a16="http://schemas.microsoft.com/office/drawing/2014/main" id="{92A23DA2-EB48-48A8-9182-B3D5CDE918CA}"/>
              </a:ext>
            </a:extLst>
          </p:cNvPr>
          <p:cNvCxnSpPr>
            <a:cxnSpLocks/>
          </p:cNvCxnSpPr>
          <p:nvPr/>
        </p:nvCxnSpPr>
        <p:spPr>
          <a:xfrm flipH="1">
            <a:off x="8433786" y="2867487"/>
            <a:ext cx="577208" cy="0"/>
          </a:xfrm>
          <a:prstGeom prst="straightConnector1">
            <a:avLst/>
          </a:prstGeom>
          <a:noFill/>
          <a:ln w="117472" cap="flat">
            <a:solidFill>
              <a:srgbClr val="FF0000"/>
            </a:solidFill>
            <a:prstDash val="solid"/>
            <a:miter/>
          </a:ln>
        </p:spPr>
      </p:cxnSp>
      <p:cxnSp>
        <p:nvCxnSpPr>
          <p:cNvPr id="11" name="Straight Connector 18">
            <a:extLst>
              <a:ext uri="{FF2B5EF4-FFF2-40B4-BE49-F238E27FC236}">
                <a16:creationId xmlns:a16="http://schemas.microsoft.com/office/drawing/2014/main" id="{1A345E9B-8A3C-45AF-8F65-8AB6071CE4E1}"/>
              </a:ext>
            </a:extLst>
          </p:cNvPr>
          <p:cNvCxnSpPr/>
          <p:nvPr/>
        </p:nvCxnSpPr>
        <p:spPr>
          <a:xfrm>
            <a:off x="8948633" y="2867487"/>
            <a:ext cx="11441" cy="3358715"/>
          </a:xfrm>
          <a:prstGeom prst="straightConnector1">
            <a:avLst/>
          </a:prstGeom>
          <a:noFill/>
          <a:ln w="117472" cap="flat">
            <a:solidFill>
              <a:srgbClr val="FF0000"/>
            </a:solidFill>
            <a:prstDash val="solid"/>
            <a:miter/>
          </a:ln>
        </p:spPr>
      </p:cxnSp>
      <p:cxnSp>
        <p:nvCxnSpPr>
          <p:cNvPr id="12" name="Straight Connector 19">
            <a:extLst>
              <a:ext uri="{FF2B5EF4-FFF2-40B4-BE49-F238E27FC236}">
                <a16:creationId xmlns:a16="http://schemas.microsoft.com/office/drawing/2014/main" id="{B9DDDCAC-F9CC-4860-88B1-CA47479320AD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5313774" y="6254832"/>
            <a:ext cx="3697219" cy="15760"/>
          </a:xfrm>
          <a:prstGeom prst="straightConnector1">
            <a:avLst/>
          </a:prstGeom>
          <a:noFill/>
          <a:ln w="117472" cap="flat">
            <a:solidFill>
              <a:srgbClr val="FF0000"/>
            </a:solidFill>
            <a:prstDash val="solid"/>
            <a:miter/>
          </a:ln>
        </p:spPr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4BDDC4B2-16C5-4628-8466-960E2B1DF0C2}"/>
              </a:ext>
            </a:extLst>
          </p:cNvPr>
          <p:cNvSpPr/>
          <p:nvPr/>
        </p:nvSpPr>
        <p:spPr>
          <a:xfrm>
            <a:off x="506027" y="343867"/>
            <a:ext cx="257347" cy="48960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65B9613-A1B9-44CA-B4D0-881E83040BAD}"/>
              </a:ext>
            </a:extLst>
          </p:cNvPr>
          <p:cNvSpPr/>
          <p:nvPr/>
        </p:nvSpPr>
        <p:spPr>
          <a:xfrm>
            <a:off x="8281414" y="343873"/>
            <a:ext cx="257347" cy="48960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17">
            <a:extLst>
              <a:ext uri="{FF2B5EF4-FFF2-40B4-BE49-F238E27FC236}">
                <a16:creationId xmlns:a16="http://schemas.microsoft.com/office/drawing/2014/main" id="{473064AB-D4BC-436D-BA5B-24450752FA67}"/>
              </a:ext>
            </a:extLst>
          </p:cNvPr>
          <p:cNvCxnSpPr>
            <a:cxnSpLocks/>
          </p:cNvCxnSpPr>
          <p:nvPr/>
        </p:nvCxnSpPr>
        <p:spPr>
          <a:xfrm flipH="1">
            <a:off x="186166" y="2767212"/>
            <a:ext cx="577208" cy="0"/>
          </a:xfrm>
          <a:prstGeom prst="straightConnector1">
            <a:avLst/>
          </a:prstGeom>
          <a:noFill/>
          <a:ln w="117472" cap="flat">
            <a:solidFill>
              <a:srgbClr val="FF0000"/>
            </a:solidFill>
            <a:prstDash val="solid"/>
            <a:miter/>
          </a:ln>
        </p:spPr>
      </p:cxnSp>
      <p:sp>
        <p:nvSpPr>
          <p:cNvPr id="28" name="Arrow: Left 27">
            <a:extLst>
              <a:ext uri="{FF2B5EF4-FFF2-40B4-BE49-F238E27FC236}">
                <a16:creationId xmlns:a16="http://schemas.microsoft.com/office/drawing/2014/main" id="{45F72D16-ACD0-4F45-A87F-9038FB3BE6CD}"/>
              </a:ext>
            </a:extLst>
          </p:cNvPr>
          <p:cNvSpPr/>
          <p:nvPr/>
        </p:nvSpPr>
        <p:spPr>
          <a:xfrm>
            <a:off x="2929630" y="4414030"/>
            <a:ext cx="2663284" cy="452063"/>
          </a:xfrm>
          <a:prstGeom prst="lef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/>
              <a:t>Ροή Ηλεκτρονίων</a:t>
            </a:r>
            <a:endParaRPr lang="en-US" dirty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0147DC74-8F7B-44E9-B084-EB3F284DCC21}"/>
              </a:ext>
            </a:extLst>
          </p:cNvPr>
          <p:cNvSpPr/>
          <p:nvPr/>
        </p:nvSpPr>
        <p:spPr>
          <a:xfrm>
            <a:off x="3116062" y="621437"/>
            <a:ext cx="2592280" cy="452063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/>
              <a:t>Ροή Οπών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</p:bldLst>
  </p:timing>
</p:sld>
</file>

<file path=ppt/theme/theme1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542</TotalTime>
  <Words>77</Words>
  <Application>Microsoft Office PowerPoint</Application>
  <PresentationFormat>Widescreen</PresentationFormat>
  <Paragraphs>18</Paragraphs>
  <Slides>17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Liberation Serif</vt:lpstr>
      <vt:lpstr>Default</vt:lpstr>
      <vt:lpstr>http://www.schoolspace.gr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Διαφάνεια 1</dc:title>
  <dc:creator>sonicy_@hotmail.com</dc:creator>
  <cp:lastModifiedBy>Manolis Kiagias</cp:lastModifiedBy>
  <cp:revision>42</cp:revision>
  <dcterms:created xsi:type="dcterms:W3CDTF">2015-11-18T00:35:39Z</dcterms:created>
  <dcterms:modified xsi:type="dcterms:W3CDTF">2019-11-26T09:38:41Z</dcterms:modified>
</cp:coreProperties>
</file>

<file path=docProps/thumbnail.jpeg>
</file>